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10"/>
  </p:normalViewPr>
  <p:slideViewPr>
    <p:cSldViewPr snapToGrid="0" snapToObjects="1">
      <p:cViewPr varScale="1">
        <p:scale>
          <a:sx n="79" d="100"/>
          <a:sy n="79" d="100"/>
        </p:scale>
        <p:origin x="8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9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696065" y="679591"/>
            <a:ext cx="6108569" cy="60811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4000"/>
              </a:lnSpc>
              <a:buNone/>
            </a:pP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4052889" y="2649004"/>
            <a:ext cx="5091111" cy="3024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300"/>
              </a:lnSpc>
              <a:buNone/>
            </a:pP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Your complete guide to getting started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A09334-CFCE-1FCE-358C-214D979528E0}"/>
              </a:ext>
            </a:extLst>
          </p:cNvPr>
          <p:cNvSpPr txBox="1"/>
          <p:nvPr/>
        </p:nvSpPr>
        <p:spPr>
          <a:xfrm>
            <a:off x="3930977" y="1036948"/>
            <a:ext cx="5213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How to apply for apprenticeships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4375" y="428625"/>
            <a:ext cx="7244804" cy="3847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Major companies hiring through apprenticeships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14375" y="1091543"/>
            <a:ext cx="953787" cy="2775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Media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714375" y="1398724"/>
            <a:ext cx="624530" cy="22051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BBC, ITV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4786313" y="1091543"/>
            <a:ext cx="1147750" cy="2775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Finance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4786313" y="1398724"/>
            <a:ext cx="2037033" cy="22051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JPMorgan Chase, KPMG, EY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714375" y="1827349"/>
            <a:ext cx="1676164" cy="2775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Technology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714375" y="2134530"/>
            <a:ext cx="1044068" cy="22051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IBM, Cisco, BT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4786313" y="1827349"/>
            <a:ext cx="851195" cy="2775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Retail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4786313" y="2134530"/>
            <a:ext cx="1925399" cy="22051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Tesco, Morrisons, Dunelm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714375" y="2563155"/>
            <a:ext cx="1758495" cy="2775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Engineering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714375" y="2870336"/>
            <a:ext cx="2447786" cy="22051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Airbus, Rolls-Royce, BAE Systems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 11"/>
          <p:cNvSpPr/>
          <p:nvPr/>
        </p:nvSpPr>
        <p:spPr>
          <a:xfrm>
            <a:off x="4786313" y="2563155"/>
            <a:ext cx="1012072" cy="2775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Energy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4786313" y="2870336"/>
            <a:ext cx="1154868" cy="22051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EDF, British Gas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714375" y="3298961"/>
            <a:ext cx="1928092" cy="2775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Public Sector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7" name="Text 14"/>
          <p:cNvSpPr/>
          <p:nvPr/>
        </p:nvSpPr>
        <p:spPr>
          <a:xfrm>
            <a:off x="714375" y="3606143"/>
            <a:ext cx="3860288" cy="22051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NHS, Civil Service, British Army, Metropolitan Police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 15"/>
          <p:cNvSpPr/>
          <p:nvPr/>
        </p:nvSpPr>
        <p:spPr>
          <a:xfrm>
            <a:off x="4786313" y="3298961"/>
            <a:ext cx="1430841" cy="2775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Transport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9" name="Text 16"/>
          <p:cNvSpPr/>
          <p:nvPr/>
        </p:nvSpPr>
        <p:spPr>
          <a:xfrm>
            <a:off x="4786313" y="3606143"/>
            <a:ext cx="2170466" cy="22051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British Airways, Network Rail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 17"/>
          <p:cNvSpPr/>
          <p:nvPr/>
        </p:nvSpPr>
        <p:spPr>
          <a:xfrm>
            <a:off x="714375" y="4288371"/>
            <a:ext cx="1783373" cy="247312"/>
          </a:xfrm>
          <a:prstGeom prst="rect">
            <a:avLst/>
          </a:prstGeom>
          <a:noFill/>
          <a:ln/>
        </p:spPr>
        <p:txBody>
          <a:bodyPr wrap="none" lIns="0" tIns="0" rIns="0" bIns="17018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Find More Employers →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 18"/>
          <p:cNvSpPr/>
          <p:nvPr/>
        </p:nvSpPr>
        <p:spPr>
          <a:xfrm>
            <a:off x="6827974" y="4607719"/>
            <a:ext cx="1415452" cy="17421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2D5016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BRIGHT FUTURES EXPERIENCE</a:t>
            </a:r>
            <a:endParaRPr lang="en-US" sz="8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82575" y="271463"/>
            <a:ext cx="3447739" cy="4239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Help is available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932793"/>
            <a:ext cx="285750" cy="228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43000" y="904218"/>
            <a:ext cx="2289216" cy="2917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Apprenticeship Helpline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1143000" y="1275693"/>
            <a:ext cx="1300036" cy="2007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Phone: 0800 015 0400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1143000" y="1532868"/>
            <a:ext cx="2888611" cy="2007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Email: nationalhelpdesk@apprenticeships.gov.uk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1143000" y="1804330"/>
            <a:ext cx="1915781" cy="205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Monday-Friday, 9am-5pm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" y="2304393"/>
            <a:ext cx="285750" cy="2286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143000" y="2275818"/>
            <a:ext cx="2323713" cy="2917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National Careers Service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6"/>
          <p:cNvSpPr/>
          <p:nvPr/>
        </p:nvSpPr>
        <p:spPr>
          <a:xfrm>
            <a:off x="1143000" y="2647293"/>
            <a:ext cx="2341988" cy="2007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Website: nationalcareers.service.gov.uk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Text 7"/>
          <p:cNvSpPr/>
          <p:nvPr/>
        </p:nvSpPr>
        <p:spPr>
          <a:xfrm>
            <a:off x="1143000" y="2904468"/>
            <a:ext cx="1227900" cy="2007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Phone: 0800 100 900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 8"/>
          <p:cNvSpPr/>
          <p:nvPr/>
        </p:nvSpPr>
        <p:spPr>
          <a:xfrm>
            <a:off x="1143000" y="3175930"/>
            <a:ext cx="2891689" cy="205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Advice on applications, CVs, interviews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1675" y="945493"/>
            <a:ext cx="285750" cy="22860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4940300" y="916918"/>
            <a:ext cx="2408288" cy="2917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Amazing Apprenticeships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10"/>
          <p:cNvSpPr/>
          <p:nvPr/>
        </p:nvSpPr>
        <p:spPr>
          <a:xfrm>
            <a:off x="4940300" y="1288393"/>
            <a:ext cx="2260234" cy="2007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Website: amazingapprenticeships.com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Text 11"/>
          <p:cNvSpPr/>
          <p:nvPr/>
        </p:nvSpPr>
        <p:spPr>
          <a:xfrm>
            <a:off x="4940300" y="1559855"/>
            <a:ext cx="2711512" cy="205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Free guides for students and parents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1675" y="2059918"/>
            <a:ext cx="285750" cy="22860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4940300" y="2031343"/>
            <a:ext cx="2661049" cy="2917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Your School Careers Advisor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 13"/>
          <p:cNvSpPr/>
          <p:nvPr/>
        </p:nvSpPr>
        <p:spPr>
          <a:xfrm>
            <a:off x="4940300" y="2402818"/>
            <a:ext cx="3566361" cy="205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Book an appointment for personalized guidance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91128" y="391791"/>
            <a:ext cx="3236655" cy="4239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Your next steps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14375" y="988396"/>
            <a:ext cx="811119" cy="2780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This Week:</a:t>
            </a:r>
            <a:endParaRPr lang="en-US" sz="1400" dirty="0">
              <a:solidFill>
                <a:srgbClr val="FFC000"/>
              </a:solidFill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452740"/>
            <a:ext cx="171450" cy="1428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00125" y="1431308"/>
            <a:ext cx="2992038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Create your account on Find an Apprenticeship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802783"/>
            <a:ext cx="171450" cy="1428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00125" y="1781352"/>
            <a:ext cx="1609095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Update or create your CV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152827"/>
            <a:ext cx="171450" cy="14287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000125" y="2131396"/>
            <a:ext cx="2490490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Search for apprenticeships in your area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502871"/>
            <a:ext cx="171450" cy="142875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000125" y="2481440"/>
            <a:ext cx="1505348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Bookmark key websites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852915"/>
            <a:ext cx="171450" cy="142875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1000125" y="2831483"/>
            <a:ext cx="1747210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Talk to your careers advisor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 7"/>
          <p:cNvSpPr/>
          <p:nvPr/>
        </p:nvSpPr>
        <p:spPr>
          <a:xfrm>
            <a:off x="4740275" y="990777"/>
            <a:ext cx="869405" cy="2780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Remember:</a:t>
            </a:r>
            <a:endParaRPr lang="en-US" sz="1400" dirty="0">
              <a:solidFill>
                <a:srgbClr val="FFC000"/>
              </a:solidFill>
            </a:endParaRPr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275" y="1483696"/>
            <a:ext cx="171450" cy="85725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5026025" y="1433690"/>
            <a:ext cx="3732625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Start searching early (vacancies open throughout the year)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275" y="1833740"/>
            <a:ext cx="171450" cy="85725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5026025" y="1783733"/>
            <a:ext cx="2023118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Apply to multiple opportunities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275" y="2183783"/>
            <a:ext cx="171450" cy="85725"/>
          </a:xfrm>
          <a:prstGeom prst="rect">
            <a:avLst/>
          </a:prstGeom>
        </p:spPr>
      </p:pic>
      <p:sp>
        <p:nvSpPr>
          <p:cNvPr id="21" name="Text 10"/>
          <p:cNvSpPr/>
          <p:nvPr/>
        </p:nvSpPr>
        <p:spPr>
          <a:xfrm>
            <a:off x="5026025" y="2133777"/>
            <a:ext cx="3504293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Don't give up if you're unsuccessful — ask for feedback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275" y="2533827"/>
            <a:ext cx="171450" cy="85725"/>
          </a:xfrm>
          <a:prstGeom prst="rect">
            <a:avLst/>
          </a:prstGeom>
        </p:spPr>
      </p:pic>
      <p:sp>
        <p:nvSpPr>
          <p:cNvPr id="23" name="Text 11"/>
          <p:cNvSpPr/>
          <p:nvPr/>
        </p:nvSpPr>
        <p:spPr>
          <a:xfrm>
            <a:off x="5026025" y="2483821"/>
            <a:ext cx="1735860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Keep developing your skills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4375" y="777971"/>
            <a:ext cx="2928879" cy="4239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Key resources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640914"/>
            <a:ext cx="125016" cy="1428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46547" y="1583764"/>
            <a:ext cx="5425011" cy="2464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Find an Apprenticeship: www.findapprenticeship.service.gov.uk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148120"/>
            <a:ext cx="125016" cy="14287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946547" y="2090970"/>
            <a:ext cx="5225277" cy="2464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Amazing Apprenticeships: www.amazingapprenticeships.com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655326"/>
            <a:ext cx="125016" cy="14287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946547" y="2598176"/>
            <a:ext cx="4041556" cy="2464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Gov.uk Guide: www.gov.uk/become-apprentice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 4"/>
          <p:cNvSpPr/>
          <p:nvPr/>
        </p:nvSpPr>
        <p:spPr>
          <a:xfrm>
            <a:off x="714375" y="3426851"/>
            <a:ext cx="7715250" cy="1252459"/>
          </a:xfrm>
          <a:prstGeom prst="rect">
            <a:avLst/>
          </a:prstGeom>
          <a:noFill/>
          <a:ln/>
        </p:spPr>
        <p:txBody>
          <a:bodyPr wrap="square" lIns="0" tIns="425196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Bright Futures Experience
Supporting Your Career Journey</a:t>
            </a:r>
            <a:endParaRPr lang="en-US" sz="1397" dirty="0">
              <a:solidFill>
                <a:schemeClr val="bg1"/>
              </a:solidFill>
              <a:latin typeface="Calibri" panose="020F0502020204030204" pitchFamily="34" charset="0"/>
              <a:ea typeface="Noto Sans" pitchFamily="34" charset="-122"/>
              <a:cs typeface="Calibri" panose="020F0502020204030204" pitchFamily="34" charset="0"/>
            </a:endParaRPr>
          </a:p>
          <a:p>
            <a:pPr marL="0" indent="0" algn="ctr">
              <a:lnSpc>
                <a:spcPts val="2200"/>
              </a:lnSpc>
              <a:buNone/>
            </a:pPr>
            <a:r>
              <a:rPr lang="en-US" sz="1397" dirty="0" err="1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www.brightfutures-experience.co.uk</a:t>
            </a:r>
            <a:endParaRPr lang="en-US" sz="1397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4375" y="500063"/>
            <a:ext cx="6537880" cy="49167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GB" sz="6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Earn while you learn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262993"/>
            <a:ext cx="171450" cy="1428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8700" y="1234418"/>
            <a:ext cx="3105915" cy="2464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Work with an employer and get paid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691618"/>
            <a:ext cx="171450" cy="14287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028700" y="1663043"/>
            <a:ext cx="4314001" cy="2464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Train and gain a nationally recognised qualification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120243"/>
            <a:ext cx="171450" cy="14287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028700" y="2091668"/>
            <a:ext cx="3775775" cy="2464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Develop practical skills in a real workplace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548868"/>
            <a:ext cx="171450" cy="142875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028700" y="2520293"/>
            <a:ext cx="4448273" cy="2464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GB" sz="1600" b="1" dirty="0" err="1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Arorund</a:t>
            </a: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 20% of the apprenticeship is study 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977493"/>
            <a:ext cx="171450" cy="142875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028700" y="2948918"/>
            <a:ext cx="5324966" cy="2464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Minimum wage protection (apprenticeship rate or higher)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Text 6"/>
          <p:cNvSpPr/>
          <p:nvPr/>
        </p:nvSpPr>
        <p:spPr>
          <a:xfrm>
            <a:off x="1006606" y="3328899"/>
            <a:ext cx="2137573" cy="240579"/>
          </a:xfrm>
          <a:prstGeom prst="rect">
            <a:avLst/>
          </a:prstGeom>
          <a:noFill/>
          <a:ln/>
        </p:spPr>
        <p:txBody>
          <a:bodyPr wrap="none" lIns="0" tIns="0" rIns="0" bIns="17018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GB" sz="12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Gov.uk</a:t>
            </a:r>
            <a:r>
              <a:rPr lang="en-GB" sz="1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: Become an Apprentice →</a:t>
            </a:r>
            <a:endParaRPr lang="en-GB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 7"/>
          <p:cNvSpPr/>
          <p:nvPr/>
        </p:nvSpPr>
        <p:spPr>
          <a:xfrm>
            <a:off x="6827974" y="4607719"/>
            <a:ext cx="1415452" cy="17421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GB" sz="885" b="1" dirty="0">
                <a:solidFill>
                  <a:srgbClr val="2D5016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BRIGHT FUTURES EXPERIENCE</a:t>
            </a:r>
            <a:endParaRPr lang="en-GB" sz="8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75808" y="314881"/>
            <a:ext cx="7175861" cy="4239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4 levels to choose from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821121" y="1101569"/>
            <a:ext cx="129844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1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1236087" y="1049752"/>
            <a:ext cx="4014817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Intermediate Apprenticeship (Level 2)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1236087" y="1385508"/>
            <a:ext cx="1607171" cy="2108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Equivalent to 5 GCSEs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821121" y="1885931"/>
            <a:ext cx="129844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2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1236087" y="1834113"/>
            <a:ext cx="3677417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Advanced Apprenticeship (Level 3)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1236087" y="2169869"/>
            <a:ext cx="1771319" cy="2108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Equivalent to 2 A-Levels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821121" y="2670292"/>
            <a:ext cx="129844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3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1236087" y="2618475"/>
            <a:ext cx="3642728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Higher Apprenticeship (Levels 4-5)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1236087" y="2954231"/>
            <a:ext cx="3256661" cy="2108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Equivalent to Foundation Degree and above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821121" y="3454653"/>
            <a:ext cx="129844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4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4" name="Text 11"/>
          <p:cNvSpPr/>
          <p:nvPr/>
        </p:nvSpPr>
        <p:spPr>
          <a:xfrm>
            <a:off x="1236087" y="3402836"/>
            <a:ext cx="3699154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Degree Apprenticeship (Levels 6-7)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1236087" y="3738592"/>
            <a:ext cx="3245697" cy="2108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Equivalent to Bachelor's or Master's Degree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1235350" y="4159506"/>
            <a:ext cx="3684150" cy="21800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You can progress from one level to the next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36894" y="405403"/>
            <a:ext cx="7109873" cy="4374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Eligibility requirements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001529"/>
            <a:ext cx="171450" cy="1428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8700" y="972954"/>
            <a:ext cx="4293163" cy="2464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Must be 16 or over by the end of summer holidays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430154"/>
            <a:ext cx="171450" cy="14287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028700" y="1401579"/>
            <a:ext cx="2506071" cy="2464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Can apply while still at school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858779"/>
            <a:ext cx="171450" cy="14287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028700" y="1830204"/>
            <a:ext cx="1267655" cy="2464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Live in England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287404"/>
            <a:ext cx="171450" cy="142875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028700" y="2258829"/>
            <a:ext cx="3133230" cy="2464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Not already be in full-time education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Shape 6"/>
          <p:cNvSpPr/>
          <p:nvPr/>
        </p:nvSpPr>
        <p:spPr>
          <a:xfrm>
            <a:off x="4126879" y="3097308"/>
            <a:ext cx="5017121" cy="527953"/>
          </a:xfrm>
          <a:prstGeom prst="rect">
            <a:avLst/>
          </a:prstGeom>
          <a:solidFill>
            <a:srgbClr val="F0F7E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5" name="Text 7"/>
          <p:cNvSpPr/>
          <p:nvPr/>
        </p:nvSpPr>
        <p:spPr>
          <a:xfrm>
            <a:off x="4412629" y="3141939"/>
            <a:ext cx="4606069" cy="2362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dirty="0">
                <a:solidFill>
                  <a:srgbClr val="2D5016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Important: No upper age limit — apprenticeships are for everyone!</a:t>
            </a:r>
            <a:endParaRPr lang="en-US" sz="1295" dirty="0"/>
          </a:p>
        </p:txBody>
      </p:sp>
      <p:sp>
        <p:nvSpPr>
          <p:cNvPr id="16" name="Text 8"/>
          <p:cNvSpPr/>
          <p:nvPr/>
        </p:nvSpPr>
        <p:spPr>
          <a:xfrm>
            <a:off x="4409682" y="3360534"/>
            <a:ext cx="1955664" cy="236796"/>
          </a:xfrm>
          <a:prstGeom prst="rect">
            <a:avLst/>
          </a:prstGeom>
          <a:noFill/>
          <a:ln/>
        </p:spPr>
        <p:txBody>
          <a:bodyPr wrap="none" lIns="0" tIns="0" rIns="0" bIns="17018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4A7C2C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Gov.uk: Become an Apprentice →</a:t>
            </a:r>
            <a:endParaRPr lang="en-US" sz="10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1154" y="682392"/>
            <a:ext cx="5793061" cy="4239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Top resources for searching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10789" y="1494168"/>
            <a:ext cx="84960" cy="25545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295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1</a:t>
            </a:r>
            <a:endParaRPr lang="en-US" sz="1295" dirty="0">
              <a:solidFill>
                <a:schemeClr val="bg1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1103313" y="1494168"/>
            <a:ext cx="2723374" cy="2657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Find an Apprenticeship (Gov.uk)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1103313" y="1790109"/>
            <a:ext cx="2335576" cy="217945"/>
          </a:xfrm>
          <a:prstGeom prst="rect">
            <a:avLst/>
          </a:prstGeom>
          <a:noFill/>
          <a:ln/>
        </p:spPr>
        <p:txBody>
          <a:bodyPr wrap="none" lIns="0" tIns="0" rIns="0" bIns="17018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www.findapprenticeship.service.gov.uk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103313" y="2033918"/>
            <a:ext cx="1744067" cy="3963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14,000+ live vacancies</a:t>
            </a:r>
          </a:p>
          <a:p>
            <a:pPr marL="0" indent="0" algn="l">
              <a:lnSpc>
                <a:spcPts val="1600"/>
              </a:lnSpc>
              <a:buNone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 • Official government service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710789" y="2644383"/>
            <a:ext cx="84960" cy="25545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295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2</a:t>
            </a:r>
            <a:endParaRPr lang="en-US" sz="1295" dirty="0">
              <a:solidFill>
                <a:schemeClr val="bg1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1103313" y="2644383"/>
            <a:ext cx="2150782" cy="2657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Amazing Apprenticeships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1103313" y="2946096"/>
            <a:ext cx="2059859" cy="217945"/>
          </a:xfrm>
          <a:prstGeom prst="rect">
            <a:avLst/>
          </a:prstGeom>
          <a:noFill/>
          <a:ln/>
        </p:spPr>
        <p:txBody>
          <a:bodyPr wrap="none" lIns="0" tIns="0" rIns="0" bIns="17018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www.amazingapprenticeships.com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1103313" y="3208755"/>
            <a:ext cx="2301849" cy="399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1,600+ Higher and Degree vacancies</a:t>
            </a:r>
          </a:p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• Employer profiles and guides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5207741" y="1494168"/>
            <a:ext cx="84960" cy="25545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295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3</a:t>
            </a:r>
            <a:endParaRPr lang="en-US" sz="1295" dirty="0">
              <a:solidFill>
                <a:schemeClr val="bg1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5596804" y="1494168"/>
            <a:ext cx="1884683" cy="2657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UCAS Apprenticeships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4" name="Text 11"/>
          <p:cNvSpPr/>
          <p:nvPr/>
        </p:nvSpPr>
        <p:spPr>
          <a:xfrm>
            <a:off x="5596804" y="1763934"/>
            <a:ext cx="1893147" cy="217945"/>
          </a:xfrm>
          <a:prstGeom prst="rect">
            <a:avLst/>
          </a:prstGeom>
          <a:noFill/>
          <a:ln/>
        </p:spPr>
        <p:txBody>
          <a:bodyPr wrap="none" lIns="0" tIns="0" rIns="0" bIns="17018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www.ucas.com/apprenticeships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5596804" y="2026593"/>
            <a:ext cx="2042482" cy="19454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University-level apprenticeships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5207741" y="2644383"/>
            <a:ext cx="84960" cy="25545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295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4</a:t>
            </a:r>
            <a:endParaRPr lang="en-US" sz="1295" dirty="0">
              <a:solidFill>
                <a:schemeClr val="bg1"/>
              </a:solidFill>
            </a:endParaRPr>
          </a:p>
        </p:txBody>
      </p:sp>
      <p:sp>
        <p:nvSpPr>
          <p:cNvPr id="17" name="Text 14"/>
          <p:cNvSpPr/>
          <p:nvPr/>
        </p:nvSpPr>
        <p:spPr>
          <a:xfrm>
            <a:off x="5604768" y="2644383"/>
            <a:ext cx="1623714" cy="2657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Company Websites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8" name="Text 15"/>
          <p:cNvSpPr/>
          <p:nvPr/>
        </p:nvSpPr>
        <p:spPr>
          <a:xfrm>
            <a:off x="5604767" y="2947609"/>
            <a:ext cx="3156313" cy="19114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Check careers pages of employers you're interested in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30200" y="296002"/>
            <a:ext cx="4853176" cy="4239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3 simple steps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307975" y="974838"/>
            <a:ext cx="428625" cy="428625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63777" y="1043278"/>
            <a:ext cx="117020" cy="29174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b="1" dirty="0"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08050" y="1018911"/>
            <a:ext cx="495970" cy="2780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Search</a:t>
            </a:r>
            <a:endParaRPr lang="en-US" sz="1397" dirty="0">
              <a:solidFill>
                <a:srgbClr val="FFC000"/>
              </a:solidFill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1432038"/>
            <a:ext cx="114300" cy="10001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108075" y="1389175"/>
            <a:ext cx="1950855" cy="199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Use Find an Apprenticeship service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1703500"/>
            <a:ext cx="114300" cy="10001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108075" y="1660638"/>
            <a:ext cx="1683153" cy="199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Filter by location, sector, level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1974963"/>
            <a:ext cx="114300" cy="10001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108075" y="1932100"/>
            <a:ext cx="1716817" cy="199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Read job descriptions carefully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307975" y="2396444"/>
            <a:ext cx="428625" cy="428625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463777" y="2464884"/>
            <a:ext cx="117020" cy="29174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b="1" dirty="0"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908050" y="2440517"/>
            <a:ext cx="1131335" cy="2780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Create Account</a:t>
            </a:r>
            <a:endParaRPr lang="en-US" sz="1397" dirty="0">
              <a:solidFill>
                <a:srgbClr val="FFC000"/>
              </a:solidFill>
            </a:endParaRPr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2853644"/>
            <a:ext cx="114300" cy="100013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1108075" y="2810782"/>
            <a:ext cx="1902765" cy="199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Sign up on Find an Apprenticeship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3125107"/>
            <a:ext cx="114300" cy="100013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1108075" y="3082244"/>
            <a:ext cx="1226298" cy="199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Complete your profile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3396569"/>
            <a:ext cx="114300" cy="100013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1108075" y="3353707"/>
            <a:ext cx="872034" cy="199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Upload your CV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Shape 13"/>
          <p:cNvSpPr/>
          <p:nvPr/>
        </p:nvSpPr>
        <p:spPr>
          <a:xfrm>
            <a:off x="307975" y="3818050"/>
            <a:ext cx="428625" cy="428625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14"/>
          <p:cNvSpPr/>
          <p:nvPr/>
        </p:nvSpPr>
        <p:spPr>
          <a:xfrm>
            <a:off x="463777" y="3886490"/>
            <a:ext cx="117020" cy="29174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b="1" dirty="0"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3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15"/>
          <p:cNvSpPr/>
          <p:nvPr/>
        </p:nvSpPr>
        <p:spPr>
          <a:xfrm>
            <a:off x="908050" y="3862123"/>
            <a:ext cx="429605" cy="2780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Apply</a:t>
            </a:r>
            <a:endParaRPr lang="en-US" sz="1397" dirty="0">
              <a:solidFill>
                <a:srgbClr val="FFC000"/>
              </a:solidFill>
            </a:endParaRPr>
          </a:p>
        </p:txBody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4275250"/>
            <a:ext cx="114300" cy="100013"/>
          </a:xfrm>
          <a:prstGeom prst="rect">
            <a:avLst/>
          </a:prstGeom>
        </p:spPr>
      </p:pic>
      <p:sp>
        <p:nvSpPr>
          <p:cNvPr id="26" name="Text 16"/>
          <p:cNvSpPr/>
          <p:nvPr/>
        </p:nvSpPr>
        <p:spPr>
          <a:xfrm>
            <a:off x="1108075" y="4232388"/>
            <a:ext cx="1256754" cy="199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Fill in application form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4546713"/>
            <a:ext cx="114300" cy="100013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1108075" y="4503850"/>
            <a:ext cx="1564531" cy="199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Answer employer questions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4818175"/>
            <a:ext cx="114300" cy="100013"/>
          </a:xfrm>
          <a:prstGeom prst="rect">
            <a:avLst/>
          </a:prstGeom>
        </p:spPr>
      </p:pic>
      <p:sp>
        <p:nvSpPr>
          <p:cNvPr id="30" name="Text 18"/>
          <p:cNvSpPr/>
          <p:nvPr/>
        </p:nvSpPr>
        <p:spPr>
          <a:xfrm>
            <a:off x="1108075" y="4775313"/>
            <a:ext cx="1312860" cy="199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Submit before deadline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Text 19"/>
          <p:cNvSpPr/>
          <p:nvPr/>
        </p:nvSpPr>
        <p:spPr>
          <a:xfrm>
            <a:off x="3368675" y="4729672"/>
            <a:ext cx="2266646" cy="236796"/>
          </a:xfrm>
          <a:prstGeom prst="rect">
            <a:avLst/>
          </a:prstGeom>
          <a:noFill/>
          <a:ln/>
        </p:spPr>
        <p:txBody>
          <a:bodyPr wrap="none" lIns="0" tIns="0" rIns="0" bIns="17018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Gov.uk: Apply for an Apprenticeship →</a:t>
            </a:r>
            <a:endParaRPr lang="en-US" sz="109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50875" y="449263"/>
            <a:ext cx="9521825" cy="4578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Stand out from the crowd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212986"/>
            <a:ext cx="171450" cy="1428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00125" y="1198699"/>
            <a:ext cx="1351973" cy="2436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Read carefully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1000125" y="1463018"/>
            <a:ext cx="2495107" cy="19454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Match your skills to the job description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794" y="1212986"/>
            <a:ext cx="171450" cy="1428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620544" y="1198699"/>
            <a:ext cx="1006686" cy="2436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Be specific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5620544" y="1463018"/>
            <a:ext cx="2429255" cy="19454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Give real examples of your experience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877355"/>
            <a:ext cx="171450" cy="1428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0125" y="1863068"/>
            <a:ext cx="1683794" cy="2436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Show enthusiasm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1000125" y="2127386"/>
            <a:ext cx="2711255" cy="19454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Explain why you want THIS apprenticeship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794" y="1877355"/>
            <a:ext cx="171450" cy="14287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620544" y="1863068"/>
            <a:ext cx="1351332" cy="2436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Check spelling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ext 8"/>
          <p:cNvSpPr/>
          <p:nvPr/>
        </p:nvSpPr>
        <p:spPr>
          <a:xfrm>
            <a:off x="5620544" y="2127386"/>
            <a:ext cx="2535887" cy="19454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Proofread everything before submitting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541724"/>
            <a:ext cx="171450" cy="142875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1000125" y="2527436"/>
            <a:ext cx="952825" cy="2436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Be honest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ext 10"/>
          <p:cNvSpPr/>
          <p:nvPr/>
        </p:nvSpPr>
        <p:spPr>
          <a:xfrm>
            <a:off x="1000125" y="2791755"/>
            <a:ext cx="2593723" cy="19454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Don't exaggerate or lie about experience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794" y="2541724"/>
            <a:ext cx="171450" cy="142875"/>
          </a:xfrm>
          <a:prstGeom prst="rect">
            <a:avLst/>
          </a:prstGeom>
        </p:spPr>
      </p:pic>
      <p:sp>
        <p:nvSpPr>
          <p:cNvPr id="20" name="Text 11"/>
          <p:cNvSpPr/>
          <p:nvPr/>
        </p:nvSpPr>
        <p:spPr>
          <a:xfrm>
            <a:off x="5620544" y="2527436"/>
            <a:ext cx="1102738" cy="2436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 err="1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PersonaliSe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1" name="Text 12"/>
          <p:cNvSpPr/>
          <p:nvPr/>
        </p:nvSpPr>
        <p:spPr>
          <a:xfrm>
            <a:off x="5620544" y="2791755"/>
            <a:ext cx="2501839" cy="19454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Tailor each application to the employer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 13"/>
          <p:cNvSpPr/>
          <p:nvPr/>
        </p:nvSpPr>
        <p:spPr>
          <a:xfrm>
            <a:off x="714375" y="3541849"/>
            <a:ext cx="801117" cy="23012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Resources: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 14"/>
          <p:cNvSpPr/>
          <p:nvPr/>
        </p:nvSpPr>
        <p:spPr>
          <a:xfrm>
            <a:off x="714375" y="3891893"/>
            <a:ext cx="1586973" cy="2007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→ National Careers Service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Text 15"/>
          <p:cNvSpPr/>
          <p:nvPr/>
        </p:nvSpPr>
        <p:spPr>
          <a:xfrm>
            <a:off x="714375" y="4191930"/>
            <a:ext cx="1559722" cy="2007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→ UCAS Application Guide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5" name="Text 16"/>
          <p:cNvSpPr/>
          <p:nvPr/>
        </p:nvSpPr>
        <p:spPr>
          <a:xfrm>
            <a:off x="6827974" y="4607719"/>
            <a:ext cx="1415452" cy="17421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2D5016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BRIGHT FUTURES EXPERIENCE</a:t>
            </a:r>
            <a:endParaRPr lang="en-US" sz="8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21479" y="500762"/>
            <a:ext cx="5694636" cy="4239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What to include in your CV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803275" y="1214358"/>
            <a:ext cx="300038" cy="300038"/>
          </a:xfrm>
          <a:prstGeom prst="rect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918028" y="1254571"/>
            <a:ext cx="70532" cy="21961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1</a:t>
            </a:r>
            <a:endParaRPr lang="en-US" sz="1090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1246188" y="1200070"/>
            <a:ext cx="1195840" cy="2397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Personal Details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246188" y="1485820"/>
            <a:ext cx="2135200" cy="1894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5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Name, contact info (no photo needed)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" name="Shape 5"/>
          <p:cNvSpPr/>
          <p:nvPr/>
        </p:nvSpPr>
        <p:spPr>
          <a:xfrm>
            <a:off x="803275" y="1814433"/>
            <a:ext cx="300038" cy="300038"/>
          </a:xfrm>
          <a:prstGeom prst="rect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918028" y="1854646"/>
            <a:ext cx="70532" cy="21961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2</a:t>
            </a:r>
            <a:endParaRPr lang="en-US" sz="1090" dirty="0">
              <a:solidFill>
                <a:schemeClr val="bg1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1246188" y="1800145"/>
            <a:ext cx="1457643" cy="2397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Personal Statement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1246188" y="2085895"/>
            <a:ext cx="1734449" cy="1894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5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2-3 sentences about your goals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" name="Shape 9"/>
          <p:cNvSpPr/>
          <p:nvPr/>
        </p:nvSpPr>
        <p:spPr>
          <a:xfrm>
            <a:off x="803275" y="2414508"/>
            <a:ext cx="300038" cy="300038"/>
          </a:xfrm>
          <a:prstGeom prst="rect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918028" y="2454721"/>
            <a:ext cx="70532" cy="21961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3</a:t>
            </a:r>
            <a:endParaRPr lang="en-US" sz="1090" dirty="0">
              <a:solidFill>
                <a:schemeClr val="bg1"/>
              </a:solidFill>
            </a:endParaRPr>
          </a:p>
        </p:txBody>
      </p:sp>
      <p:sp>
        <p:nvSpPr>
          <p:cNvPr id="14" name="Text 11"/>
          <p:cNvSpPr/>
          <p:nvPr/>
        </p:nvSpPr>
        <p:spPr>
          <a:xfrm>
            <a:off x="1246188" y="2400220"/>
            <a:ext cx="738472" cy="2397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Education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1246188" y="2685970"/>
            <a:ext cx="1867499" cy="1894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5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GCSEs, predicted grades, subjects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6" name="Shape 13"/>
          <p:cNvSpPr/>
          <p:nvPr/>
        </p:nvSpPr>
        <p:spPr>
          <a:xfrm>
            <a:off x="803275" y="3014583"/>
            <a:ext cx="300038" cy="300038"/>
          </a:xfrm>
          <a:prstGeom prst="rect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xt 14"/>
          <p:cNvSpPr/>
          <p:nvPr/>
        </p:nvSpPr>
        <p:spPr>
          <a:xfrm>
            <a:off x="918028" y="3054796"/>
            <a:ext cx="70532" cy="21961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4</a:t>
            </a:r>
            <a:endParaRPr lang="en-US" sz="1090" dirty="0">
              <a:solidFill>
                <a:schemeClr val="bg1"/>
              </a:solidFill>
            </a:endParaRPr>
          </a:p>
        </p:txBody>
      </p:sp>
      <p:sp>
        <p:nvSpPr>
          <p:cNvPr id="18" name="Text 15"/>
          <p:cNvSpPr/>
          <p:nvPr/>
        </p:nvSpPr>
        <p:spPr>
          <a:xfrm>
            <a:off x="1246188" y="3000295"/>
            <a:ext cx="1259384" cy="2397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Work Experience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19" name="Text 16"/>
          <p:cNvSpPr/>
          <p:nvPr/>
        </p:nvSpPr>
        <p:spPr>
          <a:xfrm>
            <a:off x="1246188" y="3286045"/>
            <a:ext cx="2561599" cy="1894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5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Part-time jobs, volunteering, work shadowing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0" name="Shape 17"/>
          <p:cNvSpPr/>
          <p:nvPr/>
        </p:nvSpPr>
        <p:spPr>
          <a:xfrm>
            <a:off x="4346575" y="1214358"/>
            <a:ext cx="300038" cy="300038"/>
          </a:xfrm>
          <a:prstGeom prst="rect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Text 18"/>
          <p:cNvSpPr/>
          <p:nvPr/>
        </p:nvSpPr>
        <p:spPr>
          <a:xfrm>
            <a:off x="4461328" y="1254571"/>
            <a:ext cx="70532" cy="21961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5</a:t>
            </a:r>
            <a:endParaRPr lang="en-US" sz="1090" dirty="0">
              <a:solidFill>
                <a:schemeClr val="bg1"/>
              </a:solidFill>
            </a:endParaRPr>
          </a:p>
        </p:txBody>
      </p:sp>
      <p:sp>
        <p:nvSpPr>
          <p:cNvPr id="22" name="Text 19"/>
          <p:cNvSpPr/>
          <p:nvPr/>
        </p:nvSpPr>
        <p:spPr>
          <a:xfrm>
            <a:off x="4789488" y="1200070"/>
            <a:ext cx="378309" cy="2397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Skills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23" name="Text 20"/>
          <p:cNvSpPr/>
          <p:nvPr/>
        </p:nvSpPr>
        <p:spPr>
          <a:xfrm>
            <a:off x="4789488" y="1485820"/>
            <a:ext cx="2675412" cy="1894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5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Teamwork, communication, IT, problem-solving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4" name="Shape 21"/>
          <p:cNvSpPr/>
          <p:nvPr/>
        </p:nvSpPr>
        <p:spPr>
          <a:xfrm>
            <a:off x="4346575" y="1814433"/>
            <a:ext cx="300038" cy="300038"/>
          </a:xfrm>
          <a:prstGeom prst="rect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Text 22"/>
          <p:cNvSpPr/>
          <p:nvPr/>
        </p:nvSpPr>
        <p:spPr>
          <a:xfrm>
            <a:off x="4461328" y="1854646"/>
            <a:ext cx="70532" cy="21961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6</a:t>
            </a:r>
            <a:endParaRPr lang="en-US" sz="1090" dirty="0">
              <a:solidFill>
                <a:schemeClr val="bg1"/>
              </a:solidFill>
            </a:endParaRPr>
          </a:p>
        </p:txBody>
      </p:sp>
      <p:sp>
        <p:nvSpPr>
          <p:cNvPr id="26" name="Text 23"/>
          <p:cNvSpPr/>
          <p:nvPr/>
        </p:nvSpPr>
        <p:spPr>
          <a:xfrm>
            <a:off x="4789488" y="1800145"/>
            <a:ext cx="649409" cy="2397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Interests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27" name="Text 24"/>
          <p:cNvSpPr/>
          <p:nvPr/>
        </p:nvSpPr>
        <p:spPr>
          <a:xfrm>
            <a:off x="4789488" y="2085895"/>
            <a:ext cx="2577629" cy="1894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5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Relevant hobbies that show transferable skills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8" name="Shape 25"/>
          <p:cNvSpPr/>
          <p:nvPr/>
        </p:nvSpPr>
        <p:spPr>
          <a:xfrm>
            <a:off x="4346575" y="2414508"/>
            <a:ext cx="300038" cy="300038"/>
          </a:xfrm>
          <a:prstGeom prst="rect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9" name="Text 26"/>
          <p:cNvSpPr/>
          <p:nvPr/>
        </p:nvSpPr>
        <p:spPr>
          <a:xfrm>
            <a:off x="4461328" y="2454721"/>
            <a:ext cx="70532" cy="21961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7</a:t>
            </a:r>
            <a:endParaRPr lang="en-US" sz="1090" dirty="0">
              <a:solidFill>
                <a:schemeClr val="bg1"/>
              </a:solidFill>
            </a:endParaRPr>
          </a:p>
        </p:txBody>
      </p:sp>
      <p:sp>
        <p:nvSpPr>
          <p:cNvPr id="30" name="Text 27"/>
          <p:cNvSpPr/>
          <p:nvPr/>
        </p:nvSpPr>
        <p:spPr>
          <a:xfrm>
            <a:off x="4789488" y="2400220"/>
            <a:ext cx="814838" cy="2397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References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31" name="Text 28"/>
          <p:cNvSpPr/>
          <p:nvPr/>
        </p:nvSpPr>
        <p:spPr>
          <a:xfrm>
            <a:off x="4789488" y="2685970"/>
            <a:ext cx="2568011" cy="1894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5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Teachers or employers who can vouch for you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2" name="Text 29"/>
          <p:cNvSpPr/>
          <p:nvPr/>
        </p:nvSpPr>
        <p:spPr>
          <a:xfrm>
            <a:off x="1224528" y="3517605"/>
            <a:ext cx="7715250" cy="392906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Keep it: One page, clear, honest, error-free</a:t>
            </a:r>
            <a:endParaRPr lang="en-US" sz="109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4375" y="428625"/>
            <a:ext cx="5900398" cy="4239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Interview success strategies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14375" y="1055824"/>
            <a:ext cx="2264659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Before the Interview: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498736"/>
            <a:ext cx="114300" cy="10001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14400" y="1463018"/>
            <a:ext cx="2538837" cy="1923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Research the company thoroughly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" y="1788756"/>
            <a:ext cx="114300" cy="1000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14400" y="1753037"/>
            <a:ext cx="1984198" cy="1923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Review the job description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5" y="2078775"/>
            <a:ext cx="114300" cy="10001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914400" y="2043057"/>
            <a:ext cx="3479006" cy="3847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Prepare examples using STAR method </a:t>
            </a:r>
          </a:p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(Situation, Task, Action, Result)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75" y="2558802"/>
            <a:ext cx="114300" cy="100013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914400" y="2523083"/>
            <a:ext cx="2524281" cy="1923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Plan your journey and arrive early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848821"/>
            <a:ext cx="114300" cy="100013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914400" y="2813103"/>
            <a:ext cx="1491499" cy="1923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Dress professionally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 7"/>
          <p:cNvSpPr/>
          <p:nvPr/>
        </p:nvSpPr>
        <p:spPr>
          <a:xfrm>
            <a:off x="4750594" y="1055824"/>
            <a:ext cx="2601418" cy="29283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Common Questions: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594" y="1498736"/>
            <a:ext cx="114300" cy="100013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4950619" y="1463018"/>
            <a:ext cx="3010824" cy="1923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"Why do you want this apprenticeship?"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594" y="1788756"/>
            <a:ext cx="114300" cy="100013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4950619" y="1753037"/>
            <a:ext cx="3293081" cy="1923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"What are your strengths and weaknesses?"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594" y="2078775"/>
            <a:ext cx="114300" cy="100013"/>
          </a:xfrm>
          <a:prstGeom prst="rect">
            <a:avLst/>
          </a:prstGeom>
        </p:spPr>
      </p:pic>
      <p:sp>
        <p:nvSpPr>
          <p:cNvPr id="21" name="Text 10"/>
          <p:cNvSpPr/>
          <p:nvPr/>
        </p:nvSpPr>
        <p:spPr>
          <a:xfrm>
            <a:off x="4950619" y="2043057"/>
            <a:ext cx="3256917" cy="1923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"Tell us about a time you worked in a team"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594" y="2368795"/>
            <a:ext cx="114300" cy="100013"/>
          </a:xfrm>
          <a:prstGeom prst="rect">
            <a:avLst/>
          </a:prstGeom>
        </p:spPr>
      </p:pic>
      <p:sp>
        <p:nvSpPr>
          <p:cNvPr id="23" name="Text 11"/>
          <p:cNvSpPr/>
          <p:nvPr/>
        </p:nvSpPr>
        <p:spPr>
          <a:xfrm>
            <a:off x="4950619" y="2333076"/>
            <a:ext cx="2969403" cy="1923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"Where do you see yourself in 5 years?"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Shape 12"/>
          <p:cNvSpPr/>
          <p:nvPr/>
        </p:nvSpPr>
        <p:spPr>
          <a:xfrm>
            <a:off x="714375" y="3348048"/>
            <a:ext cx="7715250" cy="495765"/>
          </a:xfrm>
          <a:prstGeom prst="rect">
            <a:avLst/>
          </a:prstGeom>
          <a:solidFill>
            <a:srgbClr val="F0F7E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5" name="Text 13"/>
          <p:cNvSpPr/>
          <p:nvPr/>
        </p:nvSpPr>
        <p:spPr>
          <a:xfrm>
            <a:off x="928688" y="3490923"/>
            <a:ext cx="4156074" cy="22442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Remember: Prepare questions to ask them!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Text 14"/>
          <p:cNvSpPr/>
          <p:nvPr/>
        </p:nvSpPr>
        <p:spPr>
          <a:xfrm>
            <a:off x="714375" y="3948117"/>
            <a:ext cx="3163045" cy="228076"/>
          </a:xfrm>
          <a:prstGeom prst="rect">
            <a:avLst/>
          </a:prstGeom>
          <a:noFill/>
          <a:ln/>
        </p:spPr>
        <p:txBody>
          <a:bodyPr wrap="none" lIns="0" tIns="0" rIns="0" bIns="17018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Apprenticeships.gov.uk: Applying Guide →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 15"/>
          <p:cNvSpPr/>
          <p:nvPr/>
        </p:nvSpPr>
        <p:spPr>
          <a:xfrm>
            <a:off x="6827974" y="4607719"/>
            <a:ext cx="1415452" cy="17421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2D5016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BRIGHT FUTURES EXPERIENCE</a:t>
            </a:r>
            <a:endParaRPr lang="en-US" sz="88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807</Words>
  <Application>Microsoft Office PowerPoint</Application>
  <PresentationFormat>On-screen Show (16:9)</PresentationFormat>
  <Paragraphs>186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BFE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apply for an apprenticeship</dc:title>
  <dc:subject>How to apply for an apprenticeship</dc:subject>
  <dc:creator>BFE</dc:creator>
  <cp:keywords/>
  <dc:description/>
  <cp:lastModifiedBy>Mrs L Turpin</cp:lastModifiedBy>
  <cp:revision>19</cp:revision>
  <dcterms:created xsi:type="dcterms:W3CDTF">2025-10-29T12:03:22Z</dcterms:created>
  <dcterms:modified xsi:type="dcterms:W3CDTF">2025-11-11T11:06:13Z</dcterms:modified>
  <cp:category/>
</cp:coreProperties>
</file>